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6" r:id="rId11"/>
    <p:sldId id="265" r:id="rId12"/>
    <p:sldId id="270" r:id="rId13"/>
    <p:sldId id="271" r:id="rId14"/>
    <p:sldId id="272" r:id="rId15"/>
    <p:sldId id="269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0EAB-4EB3-4AD5-8496-F3028C6A5BB7}" type="datetimeFigureOut">
              <a:rPr lang="sr-Latn-CS" smtClean="0"/>
              <a:pPr/>
              <a:t>15.9.2009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1F41-7F96-40E3-BF3C-752E0255825C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9/15/2009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43710"/>
            <a:ext cx="6429388" cy="2142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CADGME 2009, 11-13 July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9388" y="6643710"/>
            <a:ext cx="2714612" cy="2142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Simpsonova%20interpolacija.gg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RandomPartition.gg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Pravougaonici%20rucno.gg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Levi%20pravougaonici.gg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sr-Latn-CS" dirty="0" smtClean="0"/>
              <a:t>Numerical integration with GeoGebra in high school</a:t>
            </a:r>
            <a:endParaRPr lang="sr-Latn-C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2466988"/>
          </a:xfrm>
        </p:spPr>
        <p:txBody>
          <a:bodyPr>
            <a:normAutofit/>
          </a:bodyPr>
          <a:lstStyle/>
          <a:p>
            <a:r>
              <a:rPr lang="sr-Latn-CS" sz="2200" cap="small" dirty="0" smtClean="0">
                <a:solidFill>
                  <a:srgbClr val="7030A0"/>
                </a:solidFill>
              </a:rPr>
              <a:t>Đorđe Herceg, Dragoslav Herceg</a:t>
            </a:r>
          </a:p>
          <a:p>
            <a:r>
              <a:rPr lang="sr-Latn-CS" sz="2200" cap="small" dirty="0" smtClean="0">
                <a:solidFill>
                  <a:srgbClr val="7030A0"/>
                </a:solidFill>
              </a:rPr>
              <a:t>Faculty of Sciences</a:t>
            </a:r>
          </a:p>
          <a:p>
            <a:r>
              <a:rPr lang="sr-Latn-CS" sz="2200" cap="small" dirty="0" smtClean="0">
                <a:solidFill>
                  <a:srgbClr val="7030A0"/>
                </a:solidFill>
              </a:rPr>
              <a:t>University of Novi Sad, Serbia</a:t>
            </a:r>
          </a:p>
          <a:p>
            <a:r>
              <a:rPr lang="sr-Latn-CS" sz="1800" b="0" cap="none" dirty="0" smtClean="0">
                <a:solidFill>
                  <a:srgbClr val="7030A0"/>
                </a:solidFill>
              </a:rPr>
              <a:t/>
            </a:r>
            <a:br>
              <a:rPr lang="sr-Latn-CS" sz="1800" b="0" cap="none" dirty="0" smtClean="0">
                <a:solidFill>
                  <a:srgbClr val="7030A0"/>
                </a:solidFill>
              </a:rPr>
            </a:br>
            <a:r>
              <a:rPr lang="sr-Latn-CS" sz="1800" b="0" cap="none" dirty="0" smtClean="0">
                <a:solidFill>
                  <a:srgbClr val="7030A0"/>
                </a:solidFill>
              </a:rPr>
              <a:t>herceg@dmi.uns.ac.rs</a:t>
            </a:r>
          </a:p>
          <a:p>
            <a:r>
              <a:rPr lang="sr-Latn-CS" sz="1800" b="0" cap="none" dirty="0" smtClean="0">
                <a:solidFill>
                  <a:srgbClr val="7030A0"/>
                </a:solidFill>
              </a:rPr>
              <a:t>hercegd@dmi.uns.ac.rs</a:t>
            </a:r>
            <a:r>
              <a:rPr lang="sr-Latn-CS" sz="2000" cap="small" dirty="0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Example 3 - Simpson’s rule</a:t>
            </a:r>
            <a:endParaRPr lang="sr-Latn-CS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86058"/>
            <a:ext cx="6215646" cy="38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600200"/>
            <a:ext cx="840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Unfortunately, certain</a:t>
            </a:r>
            <a:r>
              <a:rPr kumimoji="0" lang="sr-Latn-C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limitations of the current version of GeoGebra prevented us from fully implementing the tools for Simpson’s rule.</a:t>
            </a:r>
            <a:endParaRPr kumimoji="0" lang="sr-Latn-C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Example 4 – Random partition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Here we introduce more complex tools that produce multiple objects with just one click.</a:t>
            </a:r>
            <a:endParaRPr lang="sr-Latn-CS" sz="2400" dirty="0"/>
          </a:p>
        </p:txBody>
      </p:sp>
      <p:pic>
        <p:nvPicPr>
          <p:cNvPr id="819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605875"/>
            <a:ext cx="6143608" cy="406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Teaching experience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We taught Numerical analysis to the students of </a:t>
            </a:r>
            <a:r>
              <a:rPr lang="sr-Latn-CS" sz="2400" dirty="0" smtClean="0"/>
              <a:t>“Jovan Jovanović Zmaj” high school in Novi Sad during </a:t>
            </a:r>
            <a:r>
              <a:rPr lang="sr-Latn-CS" sz="2400" dirty="0" smtClean="0"/>
              <a:t>school years 2006/07 and 2007/08.</a:t>
            </a:r>
          </a:p>
          <a:p>
            <a:r>
              <a:rPr lang="sr-Latn-CS" sz="2400" dirty="0" smtClean="0"/>
              <a:t>Students divided into two groups each year.</a:t>
            </a:r>
          </a:p>
          <a:p>
            <a:r>
              <a:rPr lang="sr-Latn-CS" sz="2400" dirty="0" smtClean="0"/>
              <a:t>First group </a:t>
            </a:r>
            <a:r>
              <a:rPr lang="sr-Latn-CS" sz="2400" dirty="0" smtClean="0"/>
              <a:t>was taught in a ‘classical’ way,</a:t>
            </a:r>
            <a:br>
              <a:rPr lang="sr-Latn-CS" sz="2400" dirty="0" smtClean="0"/>
            </a:br>
            <a:r>
              <a:rPr lang="sr-Latn-CS" sz="2400" dirty="0" smtClean="0"/>
              <a:t>using </a:t>
            </a:r>
            <a:r>
              <a:rPr lang="sr-Latn-CS" sz="2400" dirty="0" smtClean="0"/>
              <a:t>Mathematica and GeoGebra applets.</a:t>
            </a:r>
            <a:endParaRPr lang="sr-Latn-CS" sz="2400" dirty="0" smtClean="0"/>
          </a:p>
          <a:p>
            <a:r>
              <a:rPr lang="sr-Latn-CS" sz="2400" dirty="0" smtClean="0"/>
              <a:t>Second group </a:t>
            </a:r>
            <a:r>
              <a:rPr lang="sr-Latn-CS" sz="2400" dirty="0" smtClean="0"/>
              <a:t>used GeoGebra with</a:t>
            </a:r>
            <a:br>
              <a:rPr lang="sr-Latn-CS" sz="2400" dirty="0" smtClean="0"/>
            </a:br>
            <a:r>
              <a:rPr lang="sr-Latn-CS" sz="2400" dirty="0" smtClean="0"/>
              <a:t>our tools and examples. We encouraged</a:t>
            </a:r>
            <a:br>
              <a:rPr lang="sr-Latn-CS" sz="2400" dirty="0" smtClean="0"/>
            </a:br>
            <a:r>
              <a:rPr lang="sr-Latn-CS" sz="2400" dirty="0" smtClean="0"/>
              <a:t>the students to use our tools for </a:t>
            </a:r>
            <a:br>
              <a:rPr lang="sr-Latn-CS" sz="2400" dirty="0" smtClean="0"/>
            </a:br>
            <a:r>
              <a:rPr lang="sr-Latn-CS" sz="2400" dirty="0" smtClean="0"/>
              <a:t>self-study and homework</a:t>
            </a:r>
            <a:r>
              <a:rPr lang="sr-Latn-CS" sz="2400" dirty="0" smtClean="0"/>
              <a:t>, too.</a:t>
            </a:r>
          </a:p>
          <a:p>
            <a:endParaRPr lang="sr-Latn-CS" sz="2400" dirty="0" smtClean="0"/>
          </a:p>
          <a:p>
            <a:endParaRPr lang="sr-Latn-C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5952" t="3860" r="17153" b="871"/>
          <a:stretch>
            <a:fillRect/>
          </a:stretch>
        </p:blipFill>
        <p:spPr bwMode="auto">
          <a:xfrm>
            <a:off x="5966539" y="3214662"/>
            <a:ext cx="3177461" cy="364333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Testing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Both groups of students were given the same tests.</a:t>
            </a:r>
          </a:p>
          <a:p>
            <a:endParaRPr lang="sr-Latn-C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5" y="2433258"/>
            <a:ext cx="8924925" cy="3752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Testing results</a:t>
            </a:r>
            <a:endParaRPr lang="sr-Latn-C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6315084"/>
            <a:ext cx="6357982" cy="54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sr-Latn-C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</a:t>
            </a:r>
            <a:r>
              <a:rPr kumimoji="0" lang="sr-Latn-C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GeoGebra tools for</a:t>
            </a:r>
            <a:r>
              <a:rPr kumimoji="0" lang="sr-Latn-C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numerical integration</a:t>
            </a:r>
            <a:endParaRPr kumimoji="0" lang="sr-Latn-C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C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00924" cy="50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How did we make the tools?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sr-Latn-CS" sz="2000" dirty="0" smtClean="0"/>
              <a:t>The tools are based on (sometimes) complex compositions of GeoGebra functions. </a:t>
            </a:r>
          </a:p>
          <a:p>
            <a:pPr>
              <a:buNone/>
            </a:pPr>
            <a:endParaRPr lang="sr-Latn-CS" sz="2000" dirty="0" smtClean="0"/>
          </a:p>
          <a:p>
            <a:r>
              <a:rPr lang="sr-Latn-CS" sz="2000" dirty="0" smtClean="0"/>
              <a:t>Equidistant partition of an interval:</a:t>
            </a:r>
            <a:br>
              <a:rPr lang="sr-Latn-CS" sz="2000" dirty="0" smtClean="0"/>
            </a:br>
            <a:r>
              <a:rPr lang="en-US" sz="2000" dirty="0" err="1" smtClean="0">
                <a:solidFill>
                  <a:schemeClr val="accent1"/>
                </a:solidFill>
              </a:rPr>
              <a:t>equiArr</a:t>
            </a:r>
            <a:r>
              <a:rPr lang="en-US" sz="2000" dirty="0" smtClean="0">
                <a:solidFill>
                  <a:schemeClr val="accent1"/>
                </a:solidFill>
              </a:rPr>
              <a:t> = Sequence[x(A) + </a:t>
            </a:r>
            <a:r>
              <a:rPr lang="en-US" sz="2000" dirty="0" err="1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 (x(B) - x(A)) / n, </a:t>
            </a:r>
            <a:r>
              <a:rPr lang="en-US" sz="2000" dirty="0" err="1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, 0, n</a:t>
            </a:r>
            <a:r>
              <a:rPr lang="en-US" sz="2000" dirty="0" smtClean="0">
                <a:solidFill>
                  <a:schemeClr val="accent1"/>
                </a:solidFill>
              </a:rPr>
              <a:t>]</a:t>
            </a:r>
            <a:endParaRPr lang="sr-Latn-CS" sz="2000" b="1" dirty="0" smtClean="0">
              <a:solidFill>
                <a:schemeClr val="accent1"/>
              </a:solidFill>
            </a:endParaRPr>
          </a:p>
          <a:p>
            <a:endParaRPr lang="sr-Latn-CS" sz="2000" dirty="0" smtClean="0">
              <a:solidFill>
                <a:srgbClr val="7030A0"/>
              </a:solidFill>
            </a:endParaRPr>
          </a:p>
          <a:p>
            <a:r>
              <a:rPr lang="sr-Latn-CS" sz="2000" dirty="0" smtClean="0"/>
              <a:t>Random partition of an interval:</a:t>
            </a:r>
            <a:br>
              <a:rPr lang="sr-Latn-CS" sz="2000" dirty="0" smtClean="0"/>
            </a:br>
            <a:r>
              <a:rPr lang="en-US" sz="2000" dirty="0" err="1" smtClean="0">
                <a:solidFill>
                  <a:schemeClr val="accent1"/>
                </a:solidFill>
              </a:rPr>
              <a:t>RndPartAux</a:t>
            </a:r>
            <a:r>
              <a:rPr lang="en-US" sz="2000" dirty="0" smtClean="0">
                <a:solidFill>
                  <a:schemeClr val="accent1"/>
                </a:solidFill>
              </a:rPr>
              <a:t> = Sort[Union[Sequence[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RandomBetween</a:t>
            </a:r>
            <a:r>
              <a:rPr lang="en-US" sz="2000" dirty="0" smtClean="0">
                <a:solidFill>
                  <a:schemeClr val="accent1"/>
                </a:solidFill>
              </a:rPr>
              <a:t>[Element[</a:t>
            </a:r>
            <a:r>
              <a:rPr lang="en-US" sz="2000" dirty="0" err="1" smtClean="0">
                <a:solidFill>
                  <a:schemeClr val="accent1"/>
                </a:solidFill>
              </a:rPr>
              <a:t>equiArr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] 10000, Element[</a:t>
            </a:r>
            <a:r>
              <a:rPr lang="en-US" sz="2000" dirty="0" err="1" smtClean="0">
                <a:solidFill>
                  <a:schemeClr val="accent1"/>
                </a:solidFill>
              </a:rPr>
              <a:t>equiArr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 + 1] 10000] / 10000,0), </a:t>
            </a:r>
            <a:r>
              <a:rPr lang="en-US" sz="2000" dirty="0" err="1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, 1, Length[</a:t>
            </a:r>
            <a:r>
              <a:rPr lang="en-US" sz="2000" dirty="0" err="1" smtClean="0">
                <a:solidFill>
                  <a:schemeClr val="accent1"/>
                </a:solidFill>
              </a:rPr>
              <a:t>equiArr</a:t>
            </a:r>
            <a:r>
              <a:rPr lang="en-US" sz="2000" dirty="0" smtClean="0">
                <a:solidFill>
                  <a:schemeClr val="accent1"/>
                </a:solidFill>
              </a:rPr>
              <a:t>] - 1], </a:t>
            </a:r>
            <a:r>
              <a:rPr lang="en-US" sz="2000" dirty="0" smtClean="0">
                <a:solidFill>
                  <a:schemeClr val="accent1"/>
                </a:solidFill>
              </a:rPr>
              <a:t>{}]]</a:t>
            </a:r>
            <a:endParaRPr lang="sr-Latn-CS" sz="2000" dirty="0" smtClean="0">
              <a:solidFill>
                <a:schemeClr val="accent1"/>
              </a:solidFill>
            </a:endParaRPr>
          </a:p>
          <a:p>
            <a:endParaRPr lang="sr-Latn-CS" sz="2000" dirty="0" smtClean="0">
              <a:solidFill>
                <a:srgbClr val="7030A0"/>
              </a:solidFill>
            </a:endParaRPr>
          </a:p>
          <a:p>
            <a:r>
              <a:rPr lang="sr-Latn-CS" sz="2000" dirty="0" smtClean="0"/>
              <a:t>Rectangles for the visualization of the Riemann sum:</a:t>
            </a:r>
            <a:br>
              <a:rPr lang="sr-Latn-CS" sz="2000" dirty="0" smtClean="0"/>
            </a:br>
            <a:r>
              <a:rPr lang="en-US" sz="2000" dirty="0" err="1" smtClean="0">
                <a:solidFill>
                  <a:schemeClr val="accent1"/>
                </a:solidFill>
              </a:rPr>
              <a:t>RndPart</a:t>
            </a:r>
            <a:r>
              <a:rPr lang="en-US" sz="2000" dirty="0" smtClean="0">
                <a:solidFill>
                  <a:schemeClr val="accent1"/>
                </a:solidFill>
              </a:rPr>
              <a:t> = Sort[Union[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err="1" smtClean="0">
                <a:solidFill>
                  <a:schemeClr val="accent1"/>
                </a:solidFill>
              </a:rPr>
              <a:t>RandomPartitionAux</a:t>
            </a:r>
            <a:r>
              <a:rPr lang="en-US" sz="2000" dirty="0" smtClean="0">
                <a:solidFill>
                  <a:schemeClr val="accent1"/>
                </a:solidFill>
              </a:rPr>
              <a:t>[A, B, n-1], {(x(A),0),(x(B),0)} ]]</a:t>
            </a:r>
          </a:p>
          <a:p>
            <a:endParaRPr lang="sr-Latn-CS" sz="2000" dirty="0" smtClean="0">
              <a:solidFill>
                <a:srgbClr val="7030A0"/>
              </a:solidFill>
            </a:endParaRPr>
          </a:p>
          <a:p>
            <a:endParaRPr lang="sr-Latn-C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What we’d like to have in GeoGebra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 lnSpcReduction="10000"/>
          </a:bodyPr>
          <a:lstStyle/>
          <a:p>
            <a:r>
              <a:rPr lang="sr-Latn-CS" sz="2400" dirty="0" smtClean="0"/>
              <a:t>Minor bug fixes</a:t>
            </a:r>
          </a:p>
          <a:p>
            <a:r>
              <a:rPr lang="sr-Latn-CS" sz="2400" dirty="0" smtClean="0"/>
              <a:t>For example, </a:t>
            </a:r>
            <a:r>
              <a:rPr lang="sr-Latn-CS" sz="2400" b="1" dirty="0" smtClean="0"/>
              <a:t>Function[Polynomial[...], a, b]</a:t>
            </a:r>
            <a:r>
              <a:rPr lang="sr-Latn-CS" sz="2400" dirty="0" smtClean="0"/>
              <a:t> should limit the graph of the interpolating polynomial to the interval [a, b], but it does not</a:t>
            </a:r>
          </a:p>
          <a:p>
            <a:r>
              <a:rPr lang="sr-Latn-CS" sz="2400" dirty="0" smtClean="0"/>
              <a:t>For example, </a:t>
            </a:r>
            <a:r>
              <a:rPr lang="sr-Latn-CS" sz="2400" b="1" dirty="0" smtClean="0"/>
              <a:t>Integral[f, a, b]</a:t>
            </a:r>
            <a:r>
              <a:rPr lang="sr-Latn-CS" sz="2400" dirty="0" smtClean="0"/>
              <a:t> gives both the drawing of the area and a numerical result, but when used from within a tool, the drawing does not appear</a:t>
            </a:r>
          </a:p>
          <a:p>
            <a:r>
              <a:rPr lang="sr-Latn-CS" sz="2400" dirty="0" smtClean="0"/>
              <a:t>Commands to draw complex areas (such as the area obtained by Simpson’s rule)</a:t>
            </a:r>
          </a:p>
          <a:p>
            <a:r>
              <a:rPr lang="sr-Latn-CS" sz="2400" dirty="0" smtClean="0"/>
              <a:t>More advanced command editor with parentheses matching – the input line is very basic, and due to the chosen font, often hard to read, for example, </a:t>
            </a:r>
            <a:r>
              <a:rPr lang="sr-Latn-CS" sz="2400" b="1" dirty="0" smtClean="0"/>
              <a:t>{(x(A),f(x(A))), (x(B),f(x(B)))}</a:t>
            </a:r>
            <a:r>
              <a:rPr lang="sr-Latn-CS" sz="2400" dirty="0" smtClean="0"/>
              <a:t> </a:t>
            </a:r>
          </a:p>
          <a:p>
            <a:r>
              <a:rPr lang="sr-Latn-CS" sz="2400" dirty="0" smtClean="0"/>
              <a:t>More natural access to array members, </a:t>
            </a:r>
            <a:br>
              <a:rPr lang="sr-Latn-CS" sz="2400" dirty="0" smtClean="0"/>
            </a:br>
            <a:r>
              <a:rPr lang="sr-Latn-CS" sz="2400" dirty="0" smtClean="0"/>
              <a:t>i.e. </a:t>
            </a:r>
            <a:r>
              <a:rPr lang="sr-Latn-CS" sz="2400" b="1" dirty="0" smtClean="0"/>
              <a:t>array(i)</a:t>
            </a:r>
            <a:r>
              <a:rPr lang="sr-Latn-CS" sz="2400" dirty="0" smtClean="0"/>
              <a:t> rather than </a:t>
            </a:r>
            <a:r>
              <a:rPr lang="sr-Latn-CS" sz="2400" b="1" dirty="0" smtClean="0"/>
              <a:t>Element[array, 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Conclusion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With a little effort, useful tools can be made</a:t>
            </a:r>
          </a:p>
          <a:p>
            <a:r>
              <a:rPr lang="sr-Latn-CS" dirty="0" smtClean="0"/>
              <a:t>Given one tool, almost all students know what to do with it – just a click and you’re done</a:t>
            </a:r>
          </a:p>
          <a:p>
            <a:r>
              <a:rPr lang="sr-Latn-CS" dirty="0" smtClean="0"/>
              <a:t>But when there is a choice, something has to be learned</a:t>
            </a:r>
          </a:p>
          <a:p>
            <a:r>
              <a:rPr lang="sr-Latn-CS" dirty="0" smtClean="0"/>
              <a:t>A tool that a teacher uses for demonstation may not be the best for testing students’ knowledge.</a:t>
            </a:r>
          </a:p>
          <a:p>
            <a:r>
              <a:rPr lang="sr-Latn-CS" dirty="0" smtClean="0"/>
              <a:t>GeoGebra is a </a:t>
            </a:r>
            <a:r>
              <a:rPr lang="sr-Latn-CS" smtClean="0"/>
              <a:t>great program, </a:t>
            </a:r>
            <a:r>
              <a:rPr lang="sr-Latn-CS" dirty="0" smtClean="0"/>
              <a:t>based on a great idea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The definite integral in schools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Definite integral and its applications are studied in almost all secondary schools.</a:t>
            </a:r>
            <a:endParaRPr lang="sr-Latn-C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concept of definite integral is introduced as the </a:t>
            </a:r>
            <a:r>
              <a:rPr lang="en-US" sz="2400" i="1" dirty="0" smtClean="0"/>
              <a:t>Riemann integral</a:t>
            </a:r>
            <a:r>
              <a:rPr lang="en-US" sz="2400" dirty="0" smtClean="0"/>
              <a:t>, which is defined in terms of  the </a:t>
            </a:r>
            <a:r>
              <a:rPr lang="en-US" sz="2400" i="1" dirty="0" smtClean="0"/>
              <a:t>Riemann sum </a:t>
            </a:r>
            <a:r>
              <a:rPr lang="en-US" sz="2400" dirty="0" smtClean="0"/>
              <a:t>and its geometrical interpretation.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357562"/>
            <a:ext cx="399288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The Riemann sum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0294" y="1888806"/>
            <a:ext cx="4103413" cy="33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617" y="3072764"/>
            <a:ext cx="6132767" cy="32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7560" y="5715016"/>
            <a:ext cx="23888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3220" y="4025268"/>
            <a:ext cx="3257560" cy="9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1500174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dirty="0" smtClean="0"/>
              <a:t>The partition:</a:t>
            </a:r>
            <a:endParaRPr lang="sr-Latn-C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2428868"/>
            <a:ext cx="186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dirty="0" smtClean="0"/>
              <a:t>Then we define:</a:t>
            </a:r>
            <a:endParaRPr lang="sr-Latn-C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78619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dirty="0" smtClean="0"/>
              <a:t>The Riemann sum:</a:t>
            </a:r>
            <a:endParaRPr lang="sr-Latn-C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286388"/>
            <a:ext cx="392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dirty="0" smtClean="0"/>
              <a:t>This condition needs to be satisfied:</a:t>
            </a:r>
            <a:endParaRPr lang="sr-Latn-C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It is not easy to grasp this concept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University courses of Numerical mathematics </a:t>
            </a:r>
            <a:r>
              <a:rPr lang="sr-Latn-CS" sz="2400" dirty="0" smtClean="0"/>
              <a:t>also</a:t>
            </a:r>
            <a:r>
              <a:rPr lang="en-US" sz="2400" dirty="0" smtClean="0"/>
              <a:t> contain topics based on this definition of the definite integral.</a:t>
            </a:r>
          </a:p>
          <a:p>
            <a:endParaRPr lang="sr-Latn-CS" sz="2400" dirty="0" smtClean="0"/>
          </a:p>
          <a:p>
            <a:r>
              <a:rPr lang="en-US" sz="2400" dirty="0" smtClean="0"/>
              <a:t>For secondary school pupils, as well as high school and university students, the definite integral defined by the Riemann sum may be hard to understand.</a:t>
            </a:r>
          </a:p>
          <a:p>
            <a:endParaRPr lang="sr-Latn-CS" sz="2400" dirty="0" smtClean="0"/>
          </a:p>
          <a:p>
            <a:r>
              <a:rPr lang="en-US" sz="2400" dirty="0" smtClean="0"/>
              <a:t>A more intuitive and self-explanatory approach to teaching of definite integral is what we are trying to achieve.</a:t>
            </a:r>
            <a:endParaRPr lang="sr-Latn-CS" sz="2400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We want to be able to explain on the computer in exactly the same manner as we do on the board.</a:t>
            </a:r>
          </a:p>
          <a:p>
            <a:pPr>
              <a:buNone/>
            </a:pPr>
            <a:endParaRPr lang="sr-Latn-CS" sz="2400" dirty="0" smtClean="0"/>
          </a:p>
          <a:p>
            <a:endParaRPr lang="sr-Latn-C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GeoGebra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We use GeoGebra for teaching, preparation of teaching materials, and we also recommend it for self study.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GeoGebra is accessible to everyone, and in version 3.2 it has many new and useful commands and tools.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Commands such as LowerSum and UpperSum can help convey the concept of the Riemann sum.</a:t>
            </a:r>
          </a:p>
          <a:p>
            <a:endParaRPr lang="sr-Latn-CS" sz="2400" dirty="0" smtClean="0"/>
          </a:p>
          <a:p>
            <a:r>
              <a:rPr lang="sr-Latn-CS" sz="2400" dirty="0" smtClean="0"/>
              <a:t>We have made tools which perform only the basic steps, not everything at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Tools for numerical integration (1)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600200"/>
            <a:ext cx="5000660" cy="5114948"/>
          </a:xfrm>
        </p:spPr>
        <p:txBody>
          <a:bodyPr>
            <a:normAutofit lnSpcReduction="10000"/>
          </a:bodyPr>
          <a:lstStyle/>
          <a:p>
            <a:r>
              <a:rPr lang="sr-Latn-CS" sz="2200" dirty="0" smtClean="0"/>
              <a:t>Our tools for numerical integration fall into four categories:</a:t>
            </a:r>
          </a:p>
          <a:p>
            <a:pPr lvl="1"/>
            <a:r>
              <a:rPr lang="sr-Latn-CS" sz="2200" b="1" dirty="0" smtClean="0"/>
              <a:t>Partitions</a:t>
            </a:r>
            <a:r>
              <a:rPr lang="sr-Latn-CS" sz="2200" dirty="0" smtClean="0"/>
              <a:t> </a:t>
            </a:r>
            <a:br>
              <a:rPr lang="sr-Latn-CS" sz="2200" dirty="0" smtClean="0"/>
            </a:br>
            <a:r>
              <a:rPr lang="sr-Latn-CS" sz="2200" dirty="0" smtClean="0"/>
              <a:t>(random, equidistant)</a:t>
            </a:r>
          </a:p>
          <a:p>
            <a:pPr lvl="1"/>
            <a:r>
              <a:rPr lang="sr-Latn-CS" sz="2200" b="1" dirty="0" smtClean="0"/>
              <a:t>Selection of points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2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200" b="1" dirty="0"/>
              <a:t> </a:t>
            </a:r>
            <a:r>
              <a:rPr lang="sr-Latn-CS" sz="2200" dirty="0" smtClean="0"/>
              <a:t/>
            </a:r>
            <a:br>
              <a:rPr lang="sr-Latn-CS" sz="2200" dirty="0" smtClean="0"/>
            </a:br>
            <a:r>
              <a:rPr lang="sr-Latn-CS" sz="2200" dirty="0" smtClean="0"/>
              <a:t>(random, left, middle, right)</a:t>
            </a:r>
          </a:p>
          <a:p>
            <a:pPr lvl="1"/>
            <a:r>
              <a:rPr lang="sr-Latn-CS" sz="2200" b="1" dirty="0" smtClean="0"/>
              <a:t>Sums</a:t>
            </a:r>
            <a:r>
              <a:rPr lang="sr-Latn-CS" sz="2200" dirty="0" smtClean="0"/>
              <a:t> </a:t>
            </a:r>
            <a:br>
              <a:rPr lang="sr-Latn-CS" sz="2200" dirty="0" smtClean="0"/>
            </a:br>
            <a:r>
              <a:rPr lang="sr-Latn-CS" sz="2200" dirty="0" smtClean="0"/>
              <a:t>(Riemann, trapezoidal)</a:t>
            </a:r>
          </a:p>
          <a:p>
            <a:pPr lvl="1"/>
            <a:r>
              <a:rPr lang="sr-Latn-CS" sz="2200" b="1" dirty="0" smtClean="0"/>
              <a:t>Graphical representation</a:t>
            </a:r>
            <a:r>
              <a:rPr lang="sr-Latn-CS" sz="2200" dirty="0" smtClean="0"/>
              <a:t/>
            </a:r>
            <a:br>
              <a:rPr lang="sr-Latn-CS" sz="2200" dirty="0" smtClean="0"/>
            </a:br>
            <a:r>
              <a:rPr lang="sr-Latn-CS" sz="2200" dirty="0" smtClean="0"/>
              <a:t>(rectangles, trapezes)</a:t>
            </a:r>
          </a:p>
          <a:p>
            <a:r>
              <a:rPr lang="sr-Latn-CS" sz="2200" dirty="0" smtClean="0"/>
              <a:t>We also have simplified versions of the tools for introductory examples.</a:t>
            </a:r>
          </a:p>
          <a:p>
            <a:r>
              <a:rPr lang="sr-Latn-CS" sz="2200" dirty="0" smtClean="0"/>
              <a:t>All the tools can be used independently</a:t>
            </a:r>
            <a:br>
              <a:rPr lang="sr-Latn-CS" sz="2200" dirty="0" smtClean="0"/>
            </a:br>
            <a:r>
              <a:rPr lang="sr-Latn-CS" sz="2200" dirty="0" smtClean="0"/>
              <a:t>of each other.</a:t>
            </a:r>
            <a:endParaRPr lang="sr-Latn-C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072833" cy="43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Tools for numerical integration (2)</a:t>
            </a:r>
            <a:endParaRPr lang="sr-Latn-CS" dirty="0"/>
          </a:p>
        </p:txBody>
      </p:sp>
      <p:pic>
        <p:nvPicPr>
          <p:cNvPr id="9219" name="Picture 3" descr="C:\Documents and Settings\djordje\My Documents\2009\Nauka\CADGME2009\Integracija 2\ikone\RandomParti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78058"/>
            <a:ext cx="304800" cy="30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1777992"/>
            <a:ext cx="59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Partition</a:t>
            </a:r>
            <a:r>
              <a:rPr lang="sr-Latn-CS" dirty="0" smtClean="0"/>
              <a:t> – creates an equidistant partition of a given interval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2270120"/>
            <a:ext cx="626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RandomPartition</a:t>
            </a:r>
            <a:r>
              <a:rPr lang="sr-Latn-CS" dirty="0" smtClean="0"/>
              <a:t> – creates a random partition of a given interval</a:t>
            </a:r>
            <a:endParaRPr lang="sr-Latn-CS" dirty="0"/>
          </a:p>
        </p:txBody>
      </p:sp>
      <p:pic>
        <p:nvPicPr>
          <p:cNvPr id="16" name="Picture 6" descr="C:\Documents and Settings\djordje\My Documents\2009\Nauka\CADGME2009\Integracija 2\ikone\Parti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77992"/>
            <a:ext cx="304800" cy="304800"/>
          </a:xfrm>
          <a:prstGeom prst="rect">
            <a:avLst/>
          </a:prstGeom>
          <a:noFill/>
        </p:spPr>
      </p:pic>
      <p:pic>
        <p:nvPicPr>
          <p:cNvPr id="9223" name="Picture 7" descr="C:\Documents and Settings\djordje\My Documents\2009\Nauka\CADGME2009\Integracija 2\ikone\CL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13062"/>
            <a:ext cx="304800" cy="304800"/>
          </a:xfrm>
          <a:prstGeom prst="rect">
            <a:avLst/>
          </a:prstGeom>
          <a:noFill/>
        </p:spPr>
      </p:pic>
      <p:pic>
        <p:nvPicPr>
          <p:cNvPr id="9224" name="Picture 8" descr="C:\Documents and Settings\djordje\My Documents\2009\Nauka\CADGME2009\Integracija 2\ikone\LLi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13128"/>
            <a:ext cx="304800" cy="304800"/>
          </a:xfrm>
          <a:prstGeom prst="rect">
            <a:avLst/>
          </a:prstGeom>
          <a:noFill/>
        </p:spPr>
      </p:pic>
      <p:pic>
        <p:nvPicPr>
          <p:cNvPr id="9225" name="Picture 9" descr="C:\Documents and Settings\djordje\My Documents\2009\Nauka\CADGME2009\Integracija 2\ikone\M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913194"/>
            <a:ext cx="304800" cy="304800"/>
          </a:xfrm>
          <a:prstGeom prst="rect">
            <a:avLst/>
          </a:prstGeom>
          <a:noFill/>
        </p:spPr>
      </p:pic>
      <p:pic>
        <p:nvPicPr>
          <p:cNvPr id="9226" name="Picture 10" descr="C:\Documents and Settings\djordje\My Documents\2009\Nauka\CADGME2009\Integracija 2\ikone\RLi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413260"/>
            <a:ext cx="304800" cy="304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28728" y="2889248"/>
            <a:ext cx="612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CList</a:t>
            </a:r>
            <a:r>
              <a:rPr lang="sr-Latn-CS" dirty="0" smtClean="0"/>
              <a:t> – creates a random point in each subinterval of a partition</a:t>
            </a:r>
            <a:endParaRPr lang="sr-Latn-CS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3381376"/>
            <a:ext cx="38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LList</a:t>
            </a:r>
            <a:r>
              <a:rPr lang="sr-Latn-CS" dirty="0" smtClean="0"/>
              <a:t> – creates points for left rectangles</a:t>
            </a:r>
            <a:endParaRPr lang="sr-Latn-CS" dirty="0"/>
          </a:p>
        </p:txBody>
      </p:sp>
      <p:sp>
        <p:nvSpPr>
          <p:cNvPr id="23" name="TextBox 22"/>
          <p:cNvSpPr txBox="1"/>
          <p:nvPr/>
        </p:nvSpPr>
        <p:spPr>
          <a:xfrm>
            <a:off x="1428728" y="3873504"/>
            <a:ext cx="427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MList</a:t>
            </a:r>
            <a:r>
              <a:rPr lang="sr-Latn-CS" dirty="0" smtClean="0"/>
              <a:t> – creates points for middle rectangles</a:t>
            </a:r>
            <a:endParaRPr lang="sr-Latn-CS" dirty="0"/>
          </a:p>
        </p:txBody>
      </p:sp>
      <p:sp>
        <p:nvSpPr>
          <p:cNvPr id="24" name="TextBox 23"/>
          <p:cNvSpPr txBox="1"/>
          <p:nvPr/>
        </p:nvSpPr>
        <p:spPr>
          <a:xfrm>
            <a:off x="1428728" y="4365632"/>
            <a:ext cx="398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RList</a:t>
            </a:r>
            <a:r>
              <a:rPr lang="sr-Latn-CS" dirty="0" smtClean="0"/>
              <a:t> – creates points for right rectangles</a:t>
            </a:r>
            <a:endParaRPr lang="sr-Latn-CS" dirty="0"/>
          </a:p>
        </p:txBody>
      </p:sp>
      <p:pic>
        <p:nvPicPr>
          <p:cNvPr id="9227" name="Picture 11" descr="C:\Documents and Settings\djordje\My Documents\2009\Nauka\CADGME2009\Integracija 2\ikone\Rectangl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913326"/>
            <a:ext cx="304800" cy="304800"/>
          </a:xfrm>
          <a:prstGeom prst="rect">
            <a:avLst/>
          </a:prstGeom>
          <a:noFill/>
        </p:spPr>
      </p:pic>
      <p:pic>
        <p:nvPicPr>
          <p:cNvPr id="9228" name="Picture 12" descr="C:\Documents and Settings\djordje\My Documents\2009\Nauka\CADGME2009\Integracija 2\ikone\Trapez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5413392"/>
            <a:ext cx="304800" cy="304800"/>
          </a:xfrm>
          <a:prstGeom prst="rect">
            <a:avLst/>
          </a:prstGeom>
          <a:noFill/>
        </p:spPr>
      </p:pic>
      <p:pic>
        <p:nvPicPr>
          <p:cNvPr id="9229" name="Picture 13" descr="C:\Documents and Settings\djordje\My Documents\2009\Nauka\CADGME2009\Integracija 2\ikone\Integr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5913458"/>
            <a:ext cx="304800" cy="304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428728" y="4857760"/>
            <a:ext cx="690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Rectangles</a:t>
            </a:r>
            <a:r>
              <a:rPr lang="sr-Latn-CS" dirty="0" smtClean="0"/>
              <a:t> – draws rectangles, given a function, a partition and c points</a:t>
            </a:r>
            <a:endParaRPr lang="sr-Latn-CS" dirty="0"/>
          </a:p>
        </p:txBody>
      </p:sp>
      <p:sp>
        <p:nvSpPr>
          <p:cNvPr id="31" name="TextBox 30"/>
          <p:cNvSpPr txBox="1"/>
          <p:nvPr/>
        </p:nvSpPr>
        <p:spPr>
          <a:xfrm>
            <a:off x="1428728" y="5349888"/>
            <a:ext cx="521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Trapezes</a:t>
            </a:r>
            <a:r>
              <a:rPr lang="sr-Latn-CS" dirty="0" smtClean="0"/>
              <a:t> – same as above, but draws trapezes instead</a:t>
            </a:r>
            <a:endParaRPr lang="sr-Latn-CS" dirty="0"/>
          </a:p>
        </p:txBody>
      </p:sp>
      <p:sp>
        <p:nvSpPr>
          <p:cNvPr id="32" name="TextBox 31"/>
          <p:cNvSpPr txBox="1"/>
          <p:nvPr/>
        </p:nvSpPr>
        <p:spPr>
          <a:xfrm>
            <a:off x="1428728" y="5842020"/>
            <a:ext cx="613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RiemannSum</a:t>
            </a:r>
            <a:r>
              <a:rPr lang="sr-Latn-CS" dirty="0" smtClean="0"/>
              <a:t>, </a:t>
            </a:r>
            <a:r>
              <a:rPr lang="sr-Latn-CS" b="1" dirty="0" smtClean="0"/>
              <a:t>TrapezoidalSum</a:t>
            </a:r>
            <a:r>
              <a:rPr lang="sr-Latn-CS" dirty="0" smtClean="0"/>
              <a:t> – calculates the appropriate sum</a:t>
            </a:r>
            <a:endParaRPr lang="sr-Latn-C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Example 1 - Introduction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We start by first introducing the partitioning of the interval and then placing  some rectangles on it.</a:t>
            </a:r>
            <a:endParaRPr lang="sr-Latn-CS" sz="2400" dirty="0"/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525" y="2643182"/>
            <a:ext cx="5467725" cy="394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Example 2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/>
              <a:t>In this example we compare the left rectangles to the ‘exact’ value of the integral. We can change the number of partition points.</a:t>
            </a:r>
            <a:endParaRPr lang="sr-Latn-CS" sz="2400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5495934" cy="38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763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Numerical integration with GeoGebra in high school</vt:lpstr>
      <vt:lpstr>The definite integral in schools</vt:lpstr>
      <vt:lpstr>The Riemann sum</vt:lpstr>
      <vt:lpstr>It is not easy to grasp this concept</vt:lpstr>
      <vt:lpstr>GeoGebra</vt:lpstr>
      <vt:lpstr>Tools for numerical integration (1)</vt:lpstr>
      <vt:lpstr>Tools for numerical integration (2)</vt:lpstr>
      <vt:lpstr>Example 1 - Introduction</vt:lpstr>
      <vt:lpstr>Example 2</vt:lpstr>
      <vt:lpstr>Example 3 - Simpson’s rule</vt:lpstr>
      <vt:lpstr>Example 4 – Random partition</vt:lpstr>
      <vt:lpstr>Teaching experience</vt:lpstr>
      <vt:lpstr>Testing</vt:lpstr>
      <vt:lpstr>Testing results</vt:lpstr>
      <vt:lpstr>How did we make the tools?</vt:lpstr>
      <vt:lpstr>What we’d like to have in GeoGebra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integration with GeoGebra in high school</dc:title>
  <dc:creator> Đorđe herceg</dc:creator>
  <cp:lastModifiedBy>Đorđe Herceg</cp:lastModifiedBy>
  <cp:revision>106</cp:revision>
  <dcterms:created xsi:type="dcterms:W3CDTF">2009-07-06T08:16:05Z</dcterms:created>
  <dcterms:modified xsi:type="dcterms:W3CDTF">2009-09-14T23:02:47Z</dcterms:modified>
</cp:coreProperties>
</file>